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60" r:id="rId3"/>
    <p:sldId id="261" r:id="rId4"/>
    <p:sldId id="265" r:id="rId5"/>
    <p:sldId id="266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313507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 algn="ctr"/>
            <a:r>
              <a:rPr lang="en-US" sz="1900" b="1" dirty="0"/>
              <a:t>Recommended 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r>
              <a:rPr lang="en-US" dirty="0" smtClean="0"/>
              <a:t>Session 3.5-</a:t>
            </a:r>
            <a:fld id="{F442BDA5-5740-4381-B54E-6493F29AA5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61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8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1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8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2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6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2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E9814-AB5C-4BCE-8552-80D9EEAAB0F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1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nber.org/digest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4724400"/>
            <a:ext cx="4191000" cy="1752600"/>
          </a:xfrm>
        </p:spPr>
        <p:txBody>
          <a:bodyPr>
            <a:normAutofit/>
          </a:bodyPr>
          <a:lstStyle/>
          <a:p>
            <a:pPr algn="l"/>
            <a:endParaRPr lang="en-US" dirty="0">
              <a:hlinkClick r:id="rId2"/>
            </a:endParaRPr>
          </a:p>
          <a:p>
            <a:pPr algn="l"/>
            <a:endParaRPr lang="en-US" dirty="0" smtClean="0">
              <a:hlinkClick r:id="rId2"/>
            </a:endParaRPr>
          </a:p>
          <a:p>
            <a:pPr algn="l"/>
            <a:r>
              <a:rPr lang="en-US" sz="2200" dirty="0" smtClean="0">
                <a:hlinkClick r:id="rId2"/>
              </a:rPr>
              <a:t>http</a:t>
            </a:r>
            <a:r>
              <a:rPr lang="en-US" sz="2200" dirty="0">
                <a:hlinkClick r:id="rId2"/>
              </a:rPr>
              <a:t>://www.nber.org/digest/</a:t>
            </a:r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8180387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3617083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339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Does Poverty Cause </a:t>
            </a:r>
            <a:r>
              <a:rPr lang="en-US" sz="3600" dirty="0" smtClean="0"/>
              <a:t>Domestic Terrorism?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6200" dirty="0" smtClean="0"/>
              <a:t>Who knows? (Regression alone can’t establish causality.) There does appear to be some level of positive association.</a:t>
            </a:r>
          </a:p>
          <a:p>
            <a:endParaRPr lang="en-US" sz="6200" dirty="0"/>
          </a:p>
          <a:p>
            <a:pPr marL="0" indent="0">
              <a:buNone/>
            </a:pPr>
            <a:r>
              <a:rPr lang="en-US" sz="6200" dirty="0" smtClean="0"/>
              <a:t>But the level of political freedom within a nation also plays a role.</a:t>
            </a:r>
          </a:p>
          <a:p>
            <a:pPr marL="0" indent="0">
              <a:buNone/>
            </a:pPr>
            <a:endParaRPr lang="en-US" sz="6200" dirty="0"/>
          </a:p>
          <a:p>
            <a:pPr marL="0" indent="0">
              <a:buNone/>
            </a:pPr>
            <a:r>
              <a:rPr lang="en-US" sz="6200" dirty="0" smtClean="0"/>
              <a:t>The article states:  “… the relationship between the level of political rights and terrorism is not a simple one. Countries with an intermediate range of political rights experience a greater risk of terrorism than countries either with a very high degree of political rights or severely authoritarian countries with very low levels of political rights.”</a:t>
            </a:r>
          </a:p>
          <a:p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This </a:t>
            </a:r>
            <a:r>
              <a:rPr lang="en-US" sz="6200" dirty="0"/>
              <a:t>clearly signals a nonlinear </a:t>
            </a:r>
            <a:r>
              <a:rPr lang="en-US" sz="6200" dirty="0" smtClean="0"/>
              <a:t>relationship (a downward-bending “U”), </a:t>
            </a:r>
            <a:r>
              <a:rPr lang="en-US" sz="6200" dirty="0"/>
              <a:t>and suggests adding the square of </a:t>
            </a:r>
            <a:r>
              <a:rPr lang="en-US" sz="6200" dirty="0" smtClean="0"/>
              <a:t>the “</a:t>
            </a:r>
            <a:r>
              <a:rPr lang="en-US" sz="6200" dirty="0"/>
              <a:t>political rights” variable to a model which predicts a nation’s level of </a:t>
            </a:r>
            <a:r>
              <a:rPr lang="en-US" sz="6200" dirty="0" smtClean="0"/>
              <a:t>domestic terrorism</a:t>
            </a:r>
            <a:r>
              <a:rPr lang="en-US" sz="6200" dirty="0"/>
              <a:t>. And indeed, this is what the author did</a:t>
            </a:r>
            <a:r>
              <a:rPr lang="en-US" sz="6200" dirty="0" smtClean="0"/>
              <a:t>.</a:t>
            </a:r>
          </a:p>
          <a:p>
            <a:endParaRPr lang="en-US" sz="6200" dirty="0"/>
          </a:p>
        </p:txBody>
      </p:sp>
    </p:spTree>
    <p:extLst>
      <p:ext uri="{BB962C8B-B14F-4D97-AF65-F5344CB8AC3E}">
        <p14:creationId xmlns:p14="http://schemas.microsoft.com/office/powerpoint/2010/main" val="218669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3124200"/>
          </a:xfrm>
        </p:spPr>
        <p:txBody>
          <a:bodyPr>
            <a:normAutofit fontScale="250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8000" dirty="0" smtClean="0"/>
              <a:t>The </a:t>
            </a:r>
            <a:r>
              <a:rPr lang="en-US" sz="8000" dirty="0"/>
              <a:t>second appendix to the full </a:t>
            </a:r>
            <a:r>
              <a:rPr lang="en-US" sz="8000" dirty="0" smtClean="0"/>
              <a:t>article reports </a:t>
            </a:r>
            <a:r>
              <a:rPr lang="en-US" sz="8000" dirty="0"/>
              <a:t>the following </a:t>
            </a:r>
            <a:r>
              <a:rPr lang="en-US" sz="8000" dirty="0" smtClean="0"/>
              <a:t>regression (the </a:t>
            </a:r>
            <a:r>
              <a:rPr lang="en-US" sz="8000" dirty="0"/>
              <a:t>“no rights” variable takes values between 1 (great political freedom) and </a:t>
            </a:r>
            <a:r>
              <a:rPr lang="en-US" sz="8000" dirty="0" smtClean="0"/>
              <a:t>7  (an oppressive </a:t>
            </a:r>
            <a:r>
              <a:rPr lang="en-US" sz="8000" dirty="0"/>
              <a:t>authoritarian regime</a:t>
            </a:r>
            <a:r>
              <a:rPr lang="en-US" sz="8000" dirty="0" smtClean="0"/>
              <a:t>)):</a:t>
            </a:r>
            <a:endParaRPr lang="en-US" sz="8000" dirty="0"/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8000" dirty="0" smtClean="0"/>
              <a:t>Regression</a:t>
            </a:r>
            <a:r>
              <a:rPr lang="en-US" sz="8000" dirty="0"/>
              <a:t>: </a:t>
            </a:r>
            <a:r>
              <a:rPr lang="en-US" sz="8000" b="1" dirty="0"/>
              <a:t>log(Global Terrorism Index</a:t>
            </a:r>
            <a:r>
              <a:rPr lang="en-US" sz="8000" b="1" dirty="0" smtClean="0"/>
              <a:t>)</a:t>
            </a:r>
          </a:p>
          <a:p>
            <a:pPr marL="0" indent="0">
              <a:buNone/>
            </a:pPr>
            <a:r>
              <a:rPr lang="en-US" sz="8000" b="1" dirty="0" smtClean="0"/>
              <a:t>                                                   constant    log(GDP/cap)   no rights    </a:t>
            </a:r>
            <a:r>
              <a:rPr lang="en-US" sz="8000" b="1" dirty="0"/>
              <a:t>(no rights)</a:t>
            </a:r>
            <a:r>
              <a:rPr lang="en-US" sz="8000" b="1" baseline="30000" dirty="0"/>
              <a:t>2</a:t>
            </a:r>
          </a:p>
          <a:p>
            <a:pPr marL="0" indent="0">
              <a:buNone/>
            </a:pPr>
            <a:r>
              <a:rPr lang="en-US" sz="8000" dirty="0"/>
              <a:t>coefficient </a:t>
            </a:r>
            <a:r>
              <a:rPr lang="en-US" sz="8000" dirty="0" smtClean="0"/>
              <a:t>                              something     </a:t>
            </a:r>
            <a:r>
              <a:rPr lang="en-US" sz="8000" dirty="0"/>
              <a:t>-</a:t>
            </a:r>
            <a:r>
              <a:rPr lang="en-US" sz="8000" dirty="0" smtClean="0"/>
              <a:t>0.0948            0.2966       </a:t>
            </a:r>
            <a:r>
              <a:rPr lang="en-US" sz="8000" dirty="0"/>
              <a:t>-0.0300</a:t>
            </a:r>
          </a:p>
          <a:p>
            <a:pPr marL="0" indent="0">
              <a:buNone/>
            </a:pPr>
            <a:r>
              <a:rPr lang="en-US" sz="8000" dirty="0" err="1"/>
              <a:t>std</a:t>
            </a:r>
            <a:r>
              <a:rPr lang="en-US" sz="8000" dirty="0"/>
              <a:t> error of </a:t>
            </a:r>
            <a:r>
              <a:rPr lang="en-US" sz="8000" dirty="0" err="1"/>
              <a:t>coef</a:t>
            </a:r>
            <a:r>
              <a:rPr lang="en-US" sz="8000" dirty="0"/>
              <a:t> </a:t>
            </a:r>
            <a:r>
              <a:rPr lang="en-US" sz="8000" dirty="0" smtClean="0"/>
              <a:t>                    something      0.0434            0.1073         0.0127</a:t>
            </a:r>
            <a:endParaRPr lang="en-US" sz="8000" dirty="0"/>
          </a:p>
          <a:p>
            <a:pPr marL="0" indent="0">
              <a:buNone/>
            </a:pPr>
            <a:r>
              <a:rPr lang="en-US" sz="8000" dirty="0"/>
              <a:t>significance </a:t>
            </a:r>
            <a:r>
              <a:rPr lang="en-US" sz="8000" dirty="0" smtClean="0"/>
              <a:t>                            something      3.0491</a:t>
            </a:r>
            <a:r>
              <a:rPr lang="en-US" sz="8000" dirty="0"/>
              <a:t>% </a:t>
            </a:r>
            <a:r>
              <a:rPr lang="en-US" sz="8000" dirty="0" smtClean="0"/>
              <a:t>        0.6422</a:t>
            </a:r>
            <a:r>
              <a:rPr lang="en-US" sz="8000" dirty="0"/>
              <a:t>% </a:t>
            </a:r>
            <a:r>
              <a:rPr lang="en-US" sz="8000" dirty="0" smtClean="0"/>
              <a:t>     1.9451</a:t>
            </a:r>
            <a:r>
              <a:rPr lang="en-US" sz="8000" dirty="0"/>
              <a:t>%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US" sz="8000" dirty="0"/>
              <a:t>adjusted </a:t>
            </a:r>
            <a:r>
              <a:rPr lang="en-US" sz="8000" dirty="0" err="1"/>
              <a:t>coef</a:t>
            </a:r>
            <a:r>
              <a:rPr lang="en-US" sz="8000" dirty="0"/>
              <a:t> of </a:t>
            </a:r>
            <a:r>
              <a:rPr lang="en-US" sz="8000" dirty="0" err="1" smtClean="0"/>
              <a:t>det</a:t>
            </a:r>
            <a:r>
              <a:rPr lang="en-US" sz="8000" dirty="0" smtClean="0"/>
              <a:t>                    24</a:t>
            </a:r>
            <a:r>
              <a:rPr lang="en-US" sz="8000" dirty="0"/>
              <a:t>%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657600"/>
            <a:ext cx="3666931" cy="300291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381000" y="3945653"/>
            <a:ext cx="464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600" dirty="0"/>
              <a:t>there’s strong evidence that the squared variable belongs in the relationship (from the significance level of the squared </a:t>
            </a:r>
            <a:r>
              <a:rPr lang="en-US" sz="1600" dirty="0" smtClean="0"/>
              <a:t>term)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dirty="0"/>
              <a:t>no-rights variable relates to domestic terrorism in the form of a downward-bending “U” (the coefficient of the squared term is </a:t>
            </a:r>
            <a:r>
              <a:rPr lang="en-US" sz="1600" dirty="0" smtClean="0"/>
              <a:t>negative)</a:t>
            </a:r>
          </a:p>
          <a:p>
            <a:pPr marL="171450" indent="-173736">
              <a:buFont typeface="Arial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dirty="0"/>
              <a:t>“U” peaks at a no-rights level </a:t>
            </a:r>
            <a:r>
              <a:rPr lang="en-US" sz="1600" dirty="0" smtClean="0"/>
              <a:t>of</a:t>
            </a:r>
          </a:p>
          <a:p>
            <a:pPr marL="173736"/>
            <a:r>
              <a:rPr lang="en-US" sz="1600" dirty="0" smtClean="0"/>
              <a:t>‐0.2966</a:t>
            </a:r>
            <a:r>
              <a:rPr lang="en-US" sz="1600" dirty="0"/>
              <a:t>/(</a:t>
            </a:r>
            <a:r>
              <a:rPr lang="en-US" sz="1600" dirty="0" smtClean="0"/>
              <a:t>2</a:t>
            </a:r>
            <a:r>
              <a:rPr lang="en-US" sz="1600" dirty="0" smtClean="0">
                <a:sym typeface="Symbol"/>
              </a:rPr>
              <a:t></a:t>
            </a:r>
            <a:r>
              <a:rPr lang="en-US" sz="1600" dirty="0" smtClean="0"/>
              <a:t>(-</a:t>
            </a:r>
            <a:r>
              <a:rPr lang="en-US" sz="1600" dirty="0"/>
              <a:t>0.0300)) = 4.94 (using the –b/(2c) formula), i.e., between the extremes, as </a:t>
            </a:r>
            <a:r>
              <a:rPr lang="en-US" sz="1600" dirty="0" smtClean="0"/>
              <a:t>seen in this chart from </a:t>
            </a:r>
            <a:r>
              <a:rPr lang="en-US" sz="1600" dirty="0"/>
              <a:t>the article.</a:t>
            </a:r>
          </a:p>
        </p:txBody>
      </p:sp>
    </p:spTree>
    <p:extLst>
      <p:ext uri="{BB962C8B-B14F-4D97-AF65-F5344CB8AC3E}">
        <p14:creationId xmlns:p14="http://schemas.microsoft.com/office/powerpoint/2010/main" val="72480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CEO </a:t>
            </a:r>
            <a:r>
              <a:rPr lang="en-US" sz="3600" dirty="0"/>
              <a:t>Overconfidence, Corporate Investment, and the </a:t>
            </a:r>
            <a:r>
              <a:rPr lang="en-US" sz="3600" dirty="0" smtClean="0"/>
              <a:t>Market’s Reaction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The next </a:t>
            </a:r>
            <a:r>
              <a:rPr lang="en-US" dirty="0" smtClean="0"/>
              <a:t>article examines the link between the personal characteristics of a CEO, and his/her propensity to invest corporate resources unwisely.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It reports (in the middle of the second column</a:t>
            </a:r>
            <a:r>
              <a:rPr lang="en-US" dirty="0"/>
              <a:t>): ”… overconfidence among acquiring CEOs is one important explanation </a:t>
            </a:r>
            <a:r>
              <a:rPr lang="en-US" dirty="0" smtClean="0"/>
              <a:t>of merger </a:t>
            </a:r>
            <a:r>
              <a:rPr lang="en-US" dirty="0"/>
              <a:t>activity. Using a dataset of large U.S. companies from 1980 to 1994 and </a:t>
            </a:r>
            <a:r>
              <a:rPr lang="en-US" dirty="0" smtClean="0"/>
              <a:t>the CEOs</a:t>
            </a:r>
            <a:r>
              <a:rPr lang="en-US" dirty="0"/>
              <a:t>’ personal portfolio decisions as measures of overconfidence, they find </a:t>
            </a:r>
            <a:r>
              <a:rPr lang="en-US" dirty="0" smtClean="0"/>
              <a:t>that overconfident </a:t>
            </a:r>
            <a:r>
              <a:rPr lang="en-US" dirty="0"/>
              <a:t>CEOs conduct more mergers and, in particular, more </a:t>
            </a:r>
            <a:r>
              <a:rPr lang="en-US" dirty="0" smtClean="0"/>
              <a:t>value-destroying mergers</a:t>
            </a:r>
            <a:r>
              <a:rPr lang="en-US" dirty="0"/>
              <a:t>. </a:t>
            </a:r>
            <a:r>
              <a:rPr lang="en-US" b="1" i="1" dirty="0"/>
              <a:t>These effects are most pronounced in firms with abundant cash or untapped </a:t>
            </a:r>
            <a:r>
              <a:rPr lang="en-US" b="1" i="1" dirty="0" smtClean="0"/>
              <a:t>debt capacity.</a:t>
            </a:r>
            <a:r>
              <a:rPr lang="en-US" dirty="0" smtClean="0"/>
              <a:t>”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In other words, </a:t>
            </a:r>
            <a:r>
              <a:rPr lang="en-US" b="1" i="1" u="sng" dirty="0"/>
              <a:t>the effect of</a:t>
            </a:r>
            <a:r>
              <a:rPr lang="en-US" b="1" i="1" dirty="0"/>
              <a:t> </a:t>
            </a:r>
            <a:r>
              <a:rPr lang="en-US" dirty="0"/>
              <a:t>CEO overconfidence </a:t>
            </a:r>
            <a:r>
              <a:rPr lang="en-US" b="1" i="1" u="sng" dirty="0"/>
              <a:t>on</a:t>
            </a:r>
            <a:r>
              <a:rPr lang="en-US" dirty="0"/>
              <a:t> overinvestment in </a:t>
            </a:r>
            <a:r>
              <a:rPr lang="en-US" dirty="0" smtClean="0"/>
              <a:t>value-destroying merger </a:t>
            </a:r>
            <a:r>
              <a:rPr lang="en-US" dirty="0"/>
              <a:t>activity </a:t>
            </a:r>
            <a:r>
              <a:rPr lang="en-US" b="1" i="1" u="sng" dirty="0"/>
              <a:t>depends on</a:t>
            </a:r>
            <a:r>
              <a:rPr lang="en-US" b="1" i="1" dirty="0"/>
              <a:t> </a:t>
            </a:r>
            <a:r>
              <a:rPr lang="en-US" dirty="0"/>
              <a:t>the availability of ready financial </a:t>
            </a:r>
            <a:r>
              <a:rPr lang="en-US" dirty="0" smtClean="0"/>
              <a:t>resources (waiting to be misspent).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What </a:t>
            </a:r>
            <a:r>
              <a:rPr lang="en-US" dirty="0"/>
              <a:t>we </a:t>
            </a:r>
            <a:r>
              <a:rPr lang="en-US" dirty="0" smtClean="0"/>
              <a:t>have here </a:t>
            </a:r>
            <a:r>
              <a:rPr lang="en-US" dirty="0"/>
              <a:t>is an </a:t>
            </a:r>
            <a:r>
              <a:rPr lang="en-US" b="1" i="1" dirty="0"/>
              <a:t>interaction</a:t>
            </a:r>
            <a:r>
              <a:rPr lang="en-US" dirty="0"/>
              <a:t>, captured in the regression model by the introduction of the </a:t>
            </a:r>
            <a:r>
              <a:rPr lang="en-US" dirty="0" smtClean="0"/>
              <a:t>product of </a:t>
            </a:r>
            <a:r>
              <a:rPr lang="en-US" dirty="0"/>
              <a:t>the “overconfidence” and </a:t>
            </a:r>
            <a:r>
              <a:rPr lang="en-US" dirty="0" smtClean="0"/>
              <a:t>“ready financial </a:t>
            </a:r>
            <a:r>
              <a:rPr lang="en-US" dirty="0"/>
              <a:t>resources” variables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0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Smoking</a:t>
            </a:r>
            <a:r>
              <a:rPr lang="en-US" sz="3600" dirty="0"/>
              <a:t>, Drinking, and Drug Use Respond to Price </a:t>
            </a:r>
            <a:r>
              <a:rPr lang="en-US" sz="3600" dirty="0" smtClean="0"/>
              <a:t>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Finally, the last article, </a:t>
            </a:r>
            <a:r>
              <a:rPr lang="en-US" dirty="0" smtClean="0"/>
              <a:t>suggests </a:t>
            </a:r>
            <a:r>
              <a:rPr lang="en-US" dirty="0"/>
              <a:t>“that legalization and taxation (of currently-illegal drugs) — the approach </a:t>
            </a:r>
            <a:r>
              <a:rPr lang="en-US" dirty="0" smtClean="0"/>
              <a:t>that characterizes </a:t>
            </a:r>
            <a:r>
              <a:rPr lang="en-US" dirty="0"/>
              <a:t>the regulation of cigarettes and alcohol — may be better than the </a:t>
            </a:r>
            <a:r>
              <a:rPr lang="en-US" dirty="0" smtClean="0"/>
              <a:t>current approach</a:t>
            </a:r>
            <a:r>
              <a:rPr lang="en-US" dirty="0"/>
              <a:t>.”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It notes (starting at the bottom of the first column on the last page of the Digest</a:t>
            </a:r>
            <a:r>
              <a:rPr lang="en-US" dirty="0" smtClean="0"/>
              <a:t>): “</a:t>
            </a:r>
            <a:r>
              <a:rPr lang="en-US" dirty="0"/>
              <a:t>Alcohol use and abuse cannot be correlated indisputably </a:t>
            </a:r>
            <a:r>
              <a:rPr lang="en-US" dirty="0" smtClean="0"/>
              <a:t>with </a:t>
            </a:r>
            <a:r>
              <a:rPr lang="en-US" dirty="0"/>
              <a:t>reductions in the </a:t>
            </a:r>
            <a:r>
              <a:rPr lang="en-US" dirty="0" smtClean="0"/>
              <a:t>real prices </a:t>
            </a:r>
            <a:r>
              <a:rPr lang="en-US" dirty="0"/>
              <a:t>of alcoholic drinks without factoring in other elements. These include changes </a:t>
            </a:r>
            <a:r>
              <a:rPr lang="en-US" dirty="0" smtClean="0"/>
              <a:t>in the </a:t>
            </a:r>
            <a:r>
              <a:rPr lang="en-US" dirty="0"/>
              <a:t>minimum legal drinking age and the redefining of blood-alcohol levels in regard </a:t>
            </a:r>
            <a:r>
              <a:rPr lang="en-US" dirty="0" smtClean="0"/>
              <a:t>to drunk </a:t>
            </a:r>
            <a:r>
              <a:rPr lang="en-US" dirty="0"/>
              <a:t>driving</a:t>
            </a:r>
            <a:r>
              <a:rPr lang="en-US" dirty="0" smtClean="0"/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However</a:t>
            </a:r>
            <a:r>
              <a:rPr lang="en-US" dirty="0"/>
              <a:t>, when these factors are taken into account, the 7 percent </a:t>
            </a:r>
            <a:r>
              <a:rPr lang="en-US" dirty="0" smtClean="0"/>
              <a:t>increase in </a:t>
            </a:r>
            <a:r>
              <a:rPr lang="en-US" dirty="0"/>
              <a:t>the real price of beer between 1990 and 1992 attributable to the Federal excise tax </a:t>
            </a:r>
            <a:r>
              <a:rPr lang="en-US" dirty="0" smtClean="0"/>
              <a:t>hike on </a:t>
            </a:r>
            <a:r>
              <a:rPr lang="en-US" dirty="0"/>
              <a:t>that beverage in 1991 explains almost 90 percent of the 4-percentage-point </a:t>
            </a:r>
            <a:r>
              <a:rPr lang="en-US" dirty="0" smtClean="0"/>
              <a:t>reduction in </a:t>
            </a:r>
            <a:r>
              <a:rPr lang="en-US" dirty="0"/>
              <a:t>binge drinking in that period.”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Clearly, a direct regression of “binge drinking” onto “real price of alcoholic drinks</a:t>
            </a:r>
            <a:r>
              <a:rPr lang="en-US" dirty="0" smtClean="0"/>
              <a:t>” suffers </a:t>
            </a:r>
            <a:r>
              <a:rPr lang="en-US" dirty="0"/>
              <a:t>from </a:t>
            </a:r>
            <a:r>
              <a:rPr lang="en-US" b="1" i="1" dirty="0" smtClean="0"/>
              <a:t>specification bias</a:t>
            </a:r>
            <a:r>
              <a:rPr lang="en-US" dirty="0" smtClean="0"/>
              <a:t>, </a:t>
            </a:r>
            <a:r>
              <a:rPr lang="en-US" dirty="0"/>
              <a:t>and fails to accurately capture the true effect of price </a:t>
            </a:r>
            <a:r>
              <a:rPr lang="en-US" dirty="0" smtClean="0"/>
              <a:t>on alcohol </a:t>
            </a:r>
            <a:r>
              <a:rPr lang="en-US" dirty="0"/>
              <a:t>abuse. But, when the confounding variables – “legal drinking age” and “</a:t>
            </a:r>
            <a:r>
              <a:rPr lang="en-US" dirty="0" smtClean="0"/>
              <a:t>illegal blood-alcohol </a:t>
            </a:r>
            <a:r>
              <a:rPr lang="en-US" dirty="0"/>
              <a:t>level” – are taken into account, the price effect is clearly revealed in </a:t>
            </a:r>
            <a:r>
              <a:rPr lang="en-US" dirty="0" smtClean="0"/>
              <a:t>the resulting </a:t>
            </a:r>
            <a:r>
              <a:rPr lang="en-US" dirty="0"/>
              <a:t>“more complete” model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5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683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Symbol</vt:lpstr>
      <vt:lpstr>Office Theme</vt:lpstr>
      <vt:lpstr>PowerPoint Presentation</vt:lpstr>
      <vt:lpstr>Does Poverty Cause Domestic Terrorism?</vt:lpstr>
      <vt:lpstr>PowerPoint Presentation</vt:lpstr>
      <vt:lpstr>CEO Overconfidence, Corporate Investment, and the Market’s Reaction</vt:lpstr>
      <vt:lpstr>Smoking, Drinking, and Drug Use Respond to Price Changes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NBER Digest, and Car Discounts</dc:title>
  <dc:creator>Bob</dc:creator>
  <cp:lastModifiedBy>Bob</cp:lastModifiedBy>
  <cp:revision>40</cp:revision>
  <cp:lastPrinted>2016-09-23T08:50:40Z</cp:lastPrinted>
  <dcterms:created xsi:type="dcterms:W3CDTF">2012-11-12T15:12:35Z</dcterms:created>
  <dcterms:modified xsi:type="dcterms:W3CDTF">2016-09-23T08:50:57Z</dcterms:modified>
</cp:coreProperties>
</file>